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5" r:id="rId5"/>
    <p:sldId id="264" r:id="rId6"/>
    <p:sldId id="263" r:id="rId7"/>
    <p:sldId id="262" r:id="rId8"/>
    <p:sldId id="261" r:id="rId9"/>
    <p:sldId id="260" r:id="rId10"/>
    <p:sldId id="259" r:id="rId11"/>
    <p:sldId id="258" r:id="rId12"/>
    <p:sldId id="273" r:id="rId13"/>
    <p:sldId id="274" r:id="rId14"/>
    <p:sldId id="275" r:id="rId1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890" y="-7620"/>
            <a:ext cx="12221845" cy="68732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zh-CN">
                <a:solidFill>
                  <a:schemeClr val="bg1"/>
                </a:solidFill>
              </a:rPr>
              <a:t>金木水火土</a:t>
            </a:r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zh-CN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湖北省十堰市东风四四小学 付奕玮</a:t>
            </a:r>
            <a:endParaRPr lang="zh-CN" altLang="zh-CN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              jīn</a:t>
            </a:r>
            <a:endParaRPr lang="en-US" altLang="zh-CN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65570" y="1551940"/>
            <a:ext cx="4610100" cy="46101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551940"/>
            <a:ext cx="4342765" cy="43427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            mù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691005"/>
            <a:ext cx="3977640" cy="39776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225" y="1491615"/>
            <a:ext cx="5441315" cy="38747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        shuǐ 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805680" y="1795145"/>
            <a:ext cx="6388735" cy="38627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r="50000" b="-1000"/>
          <a:stretch>
            <a:fillRect/>
          </a:stretch>
        </p:blipFill>
        <p:spPr>
          <a:xfrm>
            <a:off x="384175" y="1691005"/>
            <a:ext cx="4263390" cy="422719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             </a:t>
            </a:r>
            <a:r>
              <a:rPr lang="zh-CN" altLang="en-US"/>
              <a:t>huǒ </a:t>
            </a:r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263005" y="1691005"/>
            <a:ext cx="5227320" cy="40881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691005"/>
            <a:ext cx="3999865" cy="39998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81025" y="1482725"/>
            <a:ext cx="9110980" cy="503936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先来读一读主题阅读的《和谐楼道》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lum bright="24000" contrast="-42000"/>
          </a:blip>
          <a:stretch>
            <a:fillRect/>
          </a:stretch>
        </p:blipFill>
        <p:spPr>
          <a:xfrm>
            <a:off x="-8255" y="-34290"/>
            <a:ext cx="12209145" cy="69265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880"/>
          </a:xfrm>
        </p:spPr>
        <p:txBody>
          <a:bodyPr/>
          <a:p>
            <a:r>
              <a:rPr lang="zh-CN" altLang="en-US"/>
              <a:t>让我们进入今天的课文吧。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ctr">
              <a:buNone/>
            </a:pPr>
            <a:r>
              <a:rPr lang="zh-CN" altLang="en-US" sz="6600" b="1">
                <a:solidFill>
                  <a:schemeClr val="bg1"/>
                </a:solidFill>
              </a:rPr>
              <a:t>《金木水火土》</a:t>
            </a:r>
            <a:endParaRPr lang="zh-CN" altLang="en-US" sz="6600" b="1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zh-CN" altLang="en-US" sz="3600" b="1">
                <a:solidFill>
                  <a:schemeClr val="bg1"/>
                </a:solidFill>
              </a:rPr>
              <a:t>  </a:t>
            </a:r>
            <a:r>
              <a:rPr lang="zh-CN" altLang="en-US" sz="4400" b="1">
                <a:solidFill>
                  <a:schemeClr val="bg1"/>
                </a:solidFill>
              </a:rPr>
              <a:t>  一二三四五，</a:t>
            </a:r>
            <a:endParaRPr lang="zh-CN" altLang="en-US" sz="4400" b="1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zh-CN" altLang="en-US" sz="4400" b="1">
                <a:solidFill>
                  <a:schemeClr val="bg1"/>
                </a:solidFill>
              </a:rPr>
              <a:t>   金木水火土。</a:t>
            </a:r>
            <a:endParaRPr lang="en-US" altLang="zh-CN" sz="4400" b="1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zh-CN" altLang="en-US" sz="4400" b="1">
                <a:solidFill>
                  <a:schemeClr val="bg1"/>
                </a:solidFill>
              </a:rPr>
              <a:t>   天地分上下， </a:t>
            </a:r>
            <a:endParaRPr lang="zh-CN" altLang="en-US" sz="4400" b="1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zh-CN" altLang="en-US" sz="4400" b="1">
                <a:solidFill>
                  <a:schemeClr val="bg1"/>
                </a:solidFill>
              </a:rPr>
              <a:t>   日月照今古。</a:t>
            </a:r>
            <a:endParaRPr lang="zh-CN" altLang="en-US" sz="4400" b="1">
              <a:solidFill>
                <a:schemeClr val="bg1"/>
              </a:solidFill>
            </a:endParaRPr>
          </a:p>
        </p:txBody>
      </p:sp>
      <p:sp>
        <p:nvSpPr>
          <p:cNvPr id="6" name="右箭头标注 5"/>
          <p:cNvSpPr/>
          <p:nvPr/>
        </p:nvSpPr>
        <p:spPr>
          <a:xfrm>
            <a:off x="1628140" y="2401570"/>
            <a:ext cx="3004185" cy="3199130"/>
          </a:xfrm>
          <a:prstGeom prst="rightArrowCallout">
            <a:avLst/>
          </a:prstGeom>
          <a:effectLst>
            <a:outerShdw blurRad="50800" dist="38100" dir="5400000" algn="t" rotWithShape="0">
              <a:prstClr val="black">
                <a:alpha val="66000"/>
              </a:prstClr>
            </a:outerShdw>
            <a:softEdge rad="330200"/>
          </a:effectLst>
          <a:scene3d>
            <a:camera prst="orthographicFront"/>
            <a:lightRig rig="flat" dir="t">
              <a:rot lat="0" lon="0" rev="0"/>
            </a:lightRig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3600">
                <a:solidFill>
                  <a:schemeClr val="tx1"/>
                </a:solidFill>
              </a:rPr>
              <a:t>你听到了什么</a:t>
            </a:r>
            <a:r>
              <a:rPr lang="en-US" altLang="zh-CN" sz="3600">
                <a:solidFill>
                  <a:schemeClr val="tx1"/>
                </a:solidFill>
              </a:rPr>
              <a:t>?</a:t>
            </a:r>
            <a:endParaRPr lang="en-US" altLang="zh-CN" sz="36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05435" y="-38100"/>
            <a:ext cx="13865860" cy="69342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3600"/>
              <a:t>自己尝试读一读</a:t>
            </a:r>
            <a:endParaRPr lang="zh-CN" altLang="en-US" sz="36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ctr">
              <a:buNone/>
            </a:pPr>
            <a:r>
              <a:rPr lang="zh-CN" altLang="en-US" sz="6000">
                <a:solidFill>
                  <a:schemeClr val="tx1"/>
                </a:solidFill>
                <a:sym typeface="+mn-ea"/>
              </a:rPr>
              <a:t>《金木水火土》</a:t>
            </a:r>
            <a:endParaRPr lang="zh-CN" altLang="en-US" sz="6000">
              <a:solidFill>
                <a:schemeClr val="tx1"/>
              </a:solidFill>
              <a:sym typeface="+mn-ea"/>
            </a:endParaRPr>
          </a:p>
          <a:p>
            <a:pPr marL="0" indent="0" algn="ctr">
              <a:buNone/>
            </a:pPr>
            <a:r>
              <a:rPr lang="zh-CN" altLang="en-US" sz="4400">
                <a:solidFill>
                  <a:schemeClr val="tx1"/>
                </a:solidFill>
                <a:sym typeface="+mn-ea"/>
              </a:rPr>
              <a:t>    一二三四五，</a:t>
            </a:r>
            <a:endParaRPr lang="zh-CN" altLang="en-US" sz="4400">
              <a:solidFill>
                <a:schemeClr val="tx1"/>
              </a:solidFill>
              <a:sym typeface="+mn-ea"/>
            </a:endParaRPr>
          </a:p>
          <a:p>
            <a:pPr marL="0" indent="0" algn="ctr">
              <a:buNone/>
            </a:pPr>
            <a:r>
              <a:rPr lang="zh-CN" altLang="en-US" sz="4400">
                <a:solidFill>
                  <a:schemeClr val="tx1"/>
                </a:solidFill>
                <a:sym typeface="+mn-ea"/>
              </a:rPr>
              <a:t>   金木水火土。</a:t>
            </a:r>
            <a:endParaRPr lang="zh-CN" altLang="en-US" sz="4400">
              <a:solidFill>
                <a:schemeClr val="tx1"/>
              </a:solidFill>
              <a:sym typeface="+mn-ea"/>
            </a:endParaRPr>
          </a:p>
          <a:p>
            <a:pPr marL="0" indent="0" algn="ctr">
              <a:buNone/>
            </a:pPr>
            <a:r>
              <a:rPr lang="zh-CN" altLang="en-US" sz="4400">
                <a:solidFill>
                  <a:schemeClr val="tx1"/>
                </a:solidFill>
                <a:sym typeface="+mn-ea"/>
              </a:rPr>
              <a:t>   天地分上下， </a:t>
            </a:r>
            <a:endParaRPr lang="zh-CN" altLang="en-US" sz="4400">
              <a:solidFill>
                <a:schemeClr val="tx1"/>
              </a:solidFill>
              <a:sym typeface="+mn-ea"/>
            </a:endParaRPr>
          </a:p>
          <a:p>
            <a:pPr marL="0" indent="0" algn="ctr">
              <a:buNone/>
            </a:pPr>
            <a:r>
              <a:rPr lang="zh-CN" altLang="en-US" sz="4400">
                <a:solidFill>
                  <a:schemeClr val="tx1"/>
                </a:solidFill>
                <a:sym typeface="+mn-ea"/>
              </a:rPr>
              <a:t>   日月照今古。</a:t>
            </a:r>
            <a:endParaRPr lang="zh-CN" altLang="en-US" sz="4400">
              <a:solidFill>
                <a:schemeClr val="tx1"/>
              </a:solidFill>
              <a:sym typeface="+mn-ea"/>
            </a:endParaRPr>
          </a:p>
          <a:p>
            <a:endParaRPr lang="zh-CN" altLang="en-US" sz="440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/>
            <a:r>
              <a:rPr lang="en-US" altLang="zh-CN" sz="6000"/>
              <a:t>        yi</a:t>
            </a:r>
            <a:endParaRPr lang="en-US" altLang="zh-CN" sz="6000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44880" y="1691005"/>
            <a:ext cx="3542665" cy="35426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938395" y="4852035"/>
            <a:ext cx="482981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zh-CN" altLang="en-US" sz="2800">
                <a:sym typeface="+mn-ea"/>
              </a:rPr>
              <a:t>部 首 一  </a:t>
            </a:r>
            <a:endParaRPr lang="zh-CN" altLang="en-US" sz="2800"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800">
                <a:sym typeface="+mn-ea"/>
              </a:rPr>
              <a:t>笔 画 1</a:t>
            </a:r>
            <a:endParaRPr lang="zh-CN" altLang="en-US" sz="2800"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800">
                <a:sym typeface="+mn-ea"/>
              </a:rPr>
              <a:t>组词</a:t>
            </a:r>
            <a:r>
              <a:rPr lang="en-US" altLang="zh-CN" sz="2800">
                <a:sym typeface="+mn-ea"/>
              </a:rPr>
              <a:t>:</a:t>
            </a:r>
            <a:r>
              <a:rPr lang="zh-CN" altLang="en-US" sz="2800">
                <a:sym typeface="+mn-ea"/>
              </a:rPr>
              <a:t>一个   一生   一世  一份</a:t>
            </a:r>
            <a:endParaRPr lang="zh-CN" altLang="en-US" sz="2800"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470" y="1309370"/>
            <a:ext cx="5537835" cy="393192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rcRect l="35733" r="35322" b="9020"/>
          <a:stretch>
            <a:fillRect/>
          </a:stretch>
        </p:blipFill>
        <p:spPr>
          <a:xfrm>
            <a:off x="838200" y="551180"/>
            <a:ext cx="3878580" cy="483616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            </a:t>
            </a:r>
            <a:r>
              <a:rPr lang="en-US" altLang="zh-CN" sz="5400"/>
              <a:t>er</a:t>
            </a:r>
            <a:endParaRPr lang="en-US" altLang="zh-CN" sz="54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1318895"/>
            <a:ext cx="4220845" cy="422084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文本框 6"/>
          <p:cNvSpPr txBox="1"/>
          <p:nvPr/>
        </p:nvSpPr>
        <p:spPr>
          <a:xfrm>
            <a:off x="1555115" y="5295900"/>
            <a:ext cx="412559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>
                <a:sym typeface="+mn-ea"/>
              </a:rPr>
              <a:t>部 首： 二  </a:t>
            </a:r>
            <a:endParaRPr lang="zh-CN" altLang="en-US" sz="2800">
              <a:sym typeface="+mn-ea"/>
            </a:endParaRPr>
          </a:p>
          <a:p>
            <a:pPr algn="l"/>
            <a:r>
              <a:rPr lang="zh-CN" altLang="en-US" sz="2800">
                <a:sym typeface="+mn-ea"/>
              </a:rPr>
              <a:t>笔 画：2</a:t>
            </a:r>
            <a:endParaRPr lang="zh-CN" altLang="en-US" sz="2800">
              <a:sym typeface="+mn-ea"/>
            </a:endParaRPr>
          </a:p>
          <a:p>
            <a:pPr algn="l"/>
            <a:r>
              <a:rPr lang="zh-CN" altLang="en-US" sz="2800"/>
              <a:t>组词：二人   二月   二十</a:t>
            </a:r>
            <a:endParaRPr lang="zh-CN" altLang="en-US"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        </a:t>
            </a:r>
            <a:r>
              <a:rPr lang="en-US" altLang="zh-CN" sz="5400"/>
              <a:t> san</a:t>
            </a:r>
            <a:endParaRPr lang="en-US" altLang="zh-CN" sz="5400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l="13430" t="1780" r="17476" b="3728"/>
          <a:stretch>
            <a:fillRect/>
          </a:stretch>
        </p:blipFill>
        <p:spPr>
          <a:xfrm>
            <a:off x="838200" y="1303655"/>
            <a:ext cx="3550285" cy="36080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36320" y="5036820"/>
            <a:ext cx="565467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>
                <a:sym typeface="+mn-ea"/>
              </a:rPr>
              <a:t>部 首： 一  </a:t>
            </a:r>
            <a:endParaRPr lang="zh-CN" altLang="en-US" sz="2800"/>
          </a:p>
          <a:p>
            <a:pPr algn="l"/>
            <a:r>
              <a:rPr lang="zh-CN" altLang="en-US" sz="2800">
                <a:sym typeface="+mn-ea"/>
              </a:rPr>
              <a:t>笔 画： 3</a:t>
            </a:r>
            <a:endParaRPr lang="zh-CN" altLang="en-US" sz="2800"/>
          </a:p>
          <a:p>
            <a:pPr algn="l"/>
            <a:r>
              <a:rPr lang="zh-CN" altLang="en-US" sz="2800">
                <a:sym typeface="+mn-ea"/>
              </a:rPr>
              <a:t>组词：三个    三人   再三</a:t>
            </a:r>
            <a:endParaRPr lang="en-US" altLang="zh-CN" sz="28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040" y="1136015"/>
            <a:ext cx="4159885" cy="4159885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      shàng  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40865"/>
            <a:ext cx="10515600" cy="3103245"/>
          </a:xfrm>
        </p:spPr>
        <p:txBody>
          <a:bodyPr/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38200" y="6545580"/>
            <a:ext cx="5822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>
                <a:sym typeface="+mn-ea"/>
              </a:rPr>
              <a:t> 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1536065"/>
            <a:ext cx="3298190" cy="32981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1536065"/>
            <a:ext cx="4250690" cy="318897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文本框 6"/>
          <p:cNvSpPr txBox="1"/>
          <p:nvPr/>
        </p:nvSpPr>
        <p:spPr>
          <a:xfrm>
            <a:off x="838200" y="5064760"/>
            <a:ext cx="566928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>
                <a:sym typeface="+mn-ea"/>
              </a:rPr>
              <a:t>部 首 ：一 </a:t>
            </a:r>
            <a:endParaRPr lang="zh-CN" altLang="en-US" sz="2800">
              <a:sym typeface="+mn-ea"/>
            </a:endParaRPr>
          </a:p>
          <a:p>
            <a:pPr algn="l"/>
            <a:r>
              <a:rPr lang="zh-CN" altLang="en-US" sz="2800">
                <a:sym typeface="+mn-ea"/>
              </a:rPr>
              <a:t>笔 画： 3 </a:t>
            </a:r>
            <a:endParaRPr lang="zh-CN" altLang="en-US" sz="2800">
              <a:sym typeface="+mn-ea"/>
            </a:endParaRPr>
          </a:p>
          <a:p>
            <a:pPr algn="l"/>
            <a:r>
              <a:rPr lang="zh-CN" altLang="en-US" sz="2800"/>
              <a:t>组词：上学 上班  上课</a:t>
            </a:r>
            <a:endParaRPr lang="en-US" altLang="zh-CN"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lum bright="18000" contrast="-42000"/>
          </a:blip>
          <a:stretch>
            <a:fillRect/>
          </a:stretch>
        </p:blipFill>
        <p:spPr>
          <a:xfrm>
            <a:off x="-8255" y="-34290"/>
            <a:ext cx="12209145" cy="69265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bg1"/>
                </a:solidFill>
              </a:rPr>
              <a:t>把课文补充完整吧</a:t>
            </a:r>
            <a:r>
              <a:rPr lang="en-US" altLang="zh-CN">
                <a:solidFill>
                  <a:schemeClr val="bg1"/>
                </a:solidFill>
              </a:rPr>
              <a:t>.</a:t>
            </a: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p>
            <a:pPr marL="0" indent="0" algn="ctr" fontAlgn="auto">
              <a:lnSpc>
                <a:spcPct val="150000"/>
              </a:lnSpc>
              <a:buNone/>
            </a:pPr>
            <a:r>
              <a:rPr lang="en-US" altLang="zh-CN" sz="4400">
                <a:solidFill>
                  <a:schemeClr val="bg1"/>
                </a:solidFill>
              </a:rPr>
              <a:t> </a:t>
            </a:r>
            <a:r>
              <a:rPr lang="zh-CN" altLang="en-US" sz="4400" b="1">
                <a:solidFill>
                  <a:schemeClr val="bg1"/>
                </a:solidFill>
              </a:rPr>
              <a:t>一二三(　 )( 　)</a:t>
            </a:r>
            <a:endParaRPr lang="zh-CN" altLang="en-US" sz="4400" b="1">
              <a:solidFill>
                <a:schemeClr val="bg1"/>
              </a:solidFill>
            </a:endParaRPr>
          </a:p>
          <a:p>
            <a:pPr marL="0" indent="0" algn="ctr" fontAlgn="auto">
              <a:lnSpc>
                <a:spcPct val="150000"/>
              </a:lnSpc>
              <a:buNone/>
            </a:pPr>
            <a:r>
              <a:rPr lang="zh-CN" altLang="en-US" sz="4400" b="1">
                <a:solidFill>
                  <a:schemeClr val="bg1"/>
                </a:solidFill>
              </a:rPr>
              <a:t>  金木水火土</a:t>
            </a:r>
            <a:endParaRPr lang="zh-CN" altLang="en-US" sz="4400" b="1">
              <a:solidFill>
                <a:schemeClr val="bg1"/>
              </a:solidFill>
            </a:endParaRPr>
          </a:p>
          <a:p>
            <a:pPr marL="0" indent="0" algn="ctr" fontAlgn="auto">
              <a:lnSpc>
                <a:spcPct val="150000"/>
              </a:lnSpc>
              <a:buNone/>
            </a:pPr>
            <a:r>
              <a:rPr lang="zh-CN" altLang="en-US" sz="4400" b="1">
                <a:solidFill>
                  <a:schemeClr val="bg1"/>
                </a:solidFill>
              </a:rPr>
              <a:t> 天地分( 　)(　 )</a:t>
            </a:r>
            <a:endParaRPr lang="zh-CN" altLang="en-US" sz="4400" b="1">
              <a:solidFill>
                <a:schemeClr val="bg1"/>
              </a:solidFill>
            </a:endParaRPr>
          </a:p>
          <a:p>
            <a:pPr marL="0" indent="0" algn="ctr" fontAlgn="auto">
              <a:lnSpc>
                <a:spcPct val="150000"/>
              </a:lnSpc>
              <a:buNone/>
            </a:pPr>
            <a:r>
              <a:rPr lang="zh-CN" altLang="en-US" sz="4400" b="1">
                <a:solidFill>
                  <a:schemeClr val="bg1"/>
                </a:solidFill>
              </a:rPr>
              <a:t> 日月照今古。</a:t>
            </a:r>
            <a:endParaRPr lang="zh-CN" altLang="en-US" sz="4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427</Words>
  <Application>WPS 演示</Application>
  <PresentationFormat>宽屏</PresentationFormat>
  <Paragraphs>68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宋体</vt:lpstr>
      <vt:lpstr>Wingdings</vt:lpstr>
      <vt:lpstr>Calibri Light</vt:lpstr>
      <vt:lpstr>Calibri</vt:lpstr>
      <vt:lpstr>微软雅黑</vt:lpstr>
      <vt:lpstr>Arial Unicode MS</vt:lpstr>
      <vt:lpstr>Office 主题</vt:lpstr>
      <vt:lpstr>金木水火土</vt:lpstr>
      <vt:lpstr>先来读一读主题阅读的《和谐楼道》</vt:lpstr>
      <vt:lpstr>让我们进入今天的课文吧。</vt:lpstr>
      <vt:lpstr>自己尝试读一读</vt:lpstr>
      <vt:lpstr>        yi</vt:lpstr>
      <vt:lpstr>            er</vt:lpstr>
      <vt:lpstr>         san</vt:lpstr>
      <vt:lpstr>      shàng  </vt:lpstr>
      <vt:lpstr>把课文补充完整吧.</vt:lpstr>
      <vt:lpstr>              jīn</vt:lpstr>
      <vt:lpstr>            mù</vt:lpstr>
      <vt:lpstr>        shuǐ </vt:lpstr>
      <vt:lpstr>             huǒ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5</cp:revision>
  <dcterms:created xsi:type="dcterms:W3CDTF">2017-07-11T14:29:00Z</dcterms:created>
  <dcterms:modified xsi:type="dcterms:W3CDTF">2017-08-16T00:24:09Z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2052-10.1.0.6690</vt:lpwstr>
  </property>
</Properties>
</file>